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447" r:id="rId2"/>
    <p:sldId id="448" r:id="rId3"/>
    <p:sldId id="449" r:id="rId4"/>
    <p:sldId id="450" r:id="rId5"/>
    <p:sldId id="452" r:id="rId6"/>
    <p:sldId id="453" r:id="rId7"/>
    <p:sldId id="412" r:id="rId8"/>
    <p:sldId id="436" r:id="rId9"/>
    <p:sldId id="441" r:id="rId10"/>
    <p:sldId id="325" r:id="rId11"/>
    <p:sldId id="329" r:id="rId12"/>
    <p:sldId id="330" r:id="rId13"/>
    <p:sldId id="333" r:id="rId14"/>
    <p:sldId id="443" r:id="rId15"/>
    <p:sldId id="339" r:id="rId16"/>
    <p:sldId id="340" r:id="rId17"/>
    <p:sldId id="420" r:id="rId18"/>
    <p:sldId id="343" r:id="rId19"/>
    <p:sldId id="445" r:id="rId20"/>
    <p:sldId id="446" r:id="rId21"/>
    <p:sldId id="437" r:id="rId22"/>
    <p:sldId id="417" r:id="rId23"/>
    <p:sldId id="432" r:id="rId24"/>
    <p:sldId id="433" r:id="rId25"/>
    <p:sldId id="434" r:id="rId26"/>
    <p:sldId id="419" r:id="rId27"/>
    <p:sldId id="440" r:id="rId28"/>
    <p:sldId id="415" r:id="rId29"/>
    <p:sldId id="421" r:id="rId30"/>
    <p:sldId id="424" r:id="rId31"/>
    <p:sldId id="442" r:id="rId32"/>
    <p:sldId id="408" r:id="rId33"/>
    <p:sldId id="409" r:id="rId34"/>
    <p:sldId id="439" r:id="rId35"/>
    <p:sldId id="364" r:id="rId36"/>
    <p:sldId id="391" r:id="rId37"/>
    <p:sldId id="42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4" autoAdjust="0"/>
    <p:restoredTop sz="78308" autoAdjust="0"/>
  </p:normalViewPr>
  <p:slideViewPr>
    <p:cSldViewPr snapToGrid="0" snapToObjects="1">
      <p:cViewPr>
        <p:scale>
          <a:sx n="100" d="100"/>
          <a:sy n="100" d="100"/>
        </p:scale>
        <p:origin x="-952" y="20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166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04/02/15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introduce</a:t>
            </a:r>
            <a:r>
              <a:rPr lang="en-US" baseline="0" dirty="0" smtClean="0"/>
              <a:t> myself</a:t>
            </a:r>
          </a:p>
          <a:p>
            <a:endParaRPr lang="en-US" baseline="0" dirty="0" smtClean="0"/>
          </a:p>
          <a:p>
            <a:r>
              <a:rPr lang="en-US" baseline="0" dirty="0" smtClean="0"/>
              <a:t>My name is Dan</a:t>
            </a:r>
            <a:endParaRPr lang="en-US"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367985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t>
            </a:r>
            <a:r>
              <a:rPr lang="en-US" baseline="0" smtClean="0"/>
              <a:t>and branches. </a:t>
            </a:r>
            <a:r>
              <a:rPr lang="en-US" baseline="0" dirty="0" smtClean="0"/>
              <a:t>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11</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These were generated by keen workers in The Sainsbury Lab.</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a:t>
            </a:r>
            <a:r>
              <a:rPr lang="en-US" baseline="0" smtClean="0"/>
              <a:t>and annotations.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Diane Saunders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smtClean="0">
                <a:solidFill>
                  <a:schemeClr val="tx1"/>
                </a:solidFill>
                <a:effectLst/>
                <a:latin typeface="+mn-lt"/>
                <a:ea typeface="+mn-ea"/>
                <a:cs typeface="+mn-cs"/>
              </a:rPr>
              <a:t>ash dieback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15</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16</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17</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18</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went one step further than</a:t>
            </a:r>
            <a:r>
              <a:rPr lang="en-US" baseline="0" dirty="0" smtClean="0"/>
              <a:t> that though and crowd sourced from the general public.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produced a Facebook game called </a:t>
            </a:r>
            <a:r>
              <a:rPr lang="en-US" baseline="0" dirty="0" err="1" smtClean="0"/>
              <a:t>Fraxinus</a:t>
            </a:r>
            <a:r>
              <a:rPr lang="en-US" baseline="0" dirty="0" smtClean="0"/>
              <a:t> that presents tricky multiple sequence alignment puzzles from our ash dieback data to a player and they can manually sort them out for us.</a:t>
            </a:r>
          </a:p>
          <a:p>
            <a:endParaRPr lang="en-US" baseline="0" dirty="0" smtClean="0"/>
          </a:p>
          <a:p>
            <a:r>
              <a:rPr lang="en-US" dirty="0" smtClean="0"/>
              <a:t>This</a:t>
            </a:r>
            <a:r>
              <a:rPr lang="en-US" baseline="0" dirty="0" smtClean="0"/>
              <a:t> is the game screen of </a:t>
            </a:r>
            <a:r>
              <a:rPr lang="en-US" baseline="0" dirty="0" err="1" smtClean="0"/>
              <a:t>Fraxinus</a:t>
            </a:r>
            <a:r>
              <a:rPr lang="en-US" baseline="0" dirty="0" smtClean="0"/>
              <a:t>, Along the top we have Target Pattern, from one of our references. </a:t>
            </a:r>
          </a:p>
          <a:p>
            <a:r>
              <a:rPr lang="en-US" baseline="0" dirty="0" smtClean="0"/>
              <a:t>The rest of the </a:t>
            </a:r>
            <a:r>
              <a:rPr lang="en-US" baseline="0" dirty="0" err="1" smtClean="0"/>
              <a:t>coloured</a:t>
            </a:r>
            <a:r>
              <a:rPr lang="en-US" baseline="0" dirty="0" smtClean="0"/>
              <a:t> rows are reads from DNA sequencing experiments. The player can manually alter the reads to make the best alignments</a:t>
            </a:r>
          </a:p>
          <a:p>
            <a:endParaRPr lang="en-US" baseline="0" dirty="0" smtClean="0"/>
          </a:p>
          <a:p>
            <a:r>
              <a:rPr lang="en-US" baseline="0" dirty="0" smtClean="0"/>
              <a:t>Once player has maximum score they think they can get, they can claim the pattern for themselves and get points for that, and it all goes back into our databases for further use. The players did really well, outperforming the high throughput algorithms in variants like </a:t>
            </a:r>
            <a:r>
              <a:rPr lang="en-US" baseline="0" dirty="0" err="1" smtClean="0"/>
              <a:t>indels</a:t>
            </a:r>
            <a:r>
              <a:rPr lang="en-US" baseline="0" dirty="0" smtClean="0"/>
              <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19</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Im</a:t>
            </a:r>
            <a:r>
              <a:rPr lang="en-US" dirty="0" smtClean="0"/>
              <a:t> from England</a:t>
            </a:r>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2887075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approach had a strong</a:t>
            </a:r>
            <a:r>
              <a:rPr lang="en-US" baseline="0" dirty="0" smtClean="0"/>
              <a:t> </a:t>
            </a:r>
            <a:r>
              <a:rPr lang="en-US" dirty="0" smtClean="0"/>
              <a:t>impact, it was picked up</a:t>
            </a:r>
            <a:r>
              <a:rPr lang="en-US" baseline="0" dirty="0" smtClean="0"/>
              <a:t> by a wide range of news and media outlets across the world and proved to be very popular.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2003919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So we have been developing methods for finding important variation directly from sequence data.</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a:t>
            </a:r>
          </a:p>
          <a:p>
            <a:endParaRPr lang="en-US" baseline="0" dirty="0" smtClean="0"/>
          </a:p>
          <a:p>
            <a:r>
              <a:rPr lang="en-US" baseline="0" dirty="0" smtClean="0"/>
              <a:t>Assembly software breaks the reads down into overlapping </a:t>
            </a:r>
            <a:r>
              <a:rPr lang="en-US" baseline="0" dirty="0" err="1" smtClean="0"/>
              <a:t>kmers</a:t>
            </a:r>
            <a:r>
              <a:rPr lang="en-US" baseline="0" dirty="0" smtClean="0"/>
              <a:t>, and by following paths of overlap reconstitutes longer fragments from many reads.</a:t>
            </a:r>
          </a:p>
          <a:p>
            <a:endParaRPr lang="en-US" baseline="0" dirty="0" smtClean="0"/>
          </a:p>
          <a:p>
            <a:r>
              <a:rPr lang="en-US" baseline="0" dirty="0" smtClean="0"/>
              <a:t>But SNPs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23</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successfully</a:t>
            </a:r>
            <a:r>
              <a:rPr lang="en-US" baseline="0" dirty="0" smtClean="0"/>
              <a:t> applied the system</a:t>
            </a:r>
            <a:r>
              <a:rPr lang="en-US" dirty="0" smtClean="0"/>
              <a:t> to find thousands of candidate</a:t>
            </a:r>
            <a:r>
              <a:rPr lang="en-US" baseline="0" dirty="0" smtClean="0"/>
              <a:t> SNPs that may be linked to resistance to late blight resistance in </a:t>
            </a:r>
            <a:r>
              <a:rPr lang="en-US" baseline="0" dirty="0" err="1" smtClean="0"/>
              <a:t>unsequenced</a:t>
            </a:r>
            <a:r>
              <a:rPr lang="en-US" baseline="0" dirty="0" smtClean="0"/>
              <a:t> wild potato species.</a:t>
            </a:r>
          </a:p>
          <a:p>
            <a:endParaRPr lang="en-US" baseline="0" dirty="0" smtClean="0"/>
          </a:p>
          <a:p>
            <a:r>
              <a:rPr lang="en-US" baseline="0" dirty="0" smtClean="0"/>
              <a:t>Here we crossed resistant  and susceptible potato and sequenced bulks of the offspring – expecting SNPs with allele frequency of 50% - then identified these with </a:t>
            </a:r>
            <a:r>
              <a:rPr lang="en-US" baseline="0" dirty="0" err="1" smtClean="0"/>
              <a:t>Bubbleparse</a:t>
            </a:r>
            <a:r>
              <a:rPr lang="en-US" baseline="0" dirty="0" smtClean="0"/>
              <a:t>, generating thousands of candidate SNPs in small </a:t>
            </a:r>
            <a:r>
              <a:rPr lang="en-US" baseline="0" dirty="0" err="1" smtClean="0"/>
              <a:t>contigs</a:t>
            </a:r>
            <a:r>
              <a:rPr lang="en-US" baseline="0" dirty="0" smtClean="0"/>
              <a:t> that could be used in BLAST or other functional searches to find potential variants in </a:t>
            </a:r>
            <a:r>
              <a:rPr lang="en-US" baseline="0" dirty="0" err="1" smtClean="0"/>
              <a:t>Rgenes</a:t>
            </a:r>
            <a:r>
              <a:rPr lang="en-US" baseline="0" dirty="0" smtClean="0"/>
              <a:t> or other important sequences.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24</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The knot on the left is a typical structure in the internal representation of genome assemblies and </a:t>
            </a:r>
            <a:r>
              <a:rPr lang="en-US" baseline="0" dirty="0" err="1" smtClean="0"/>
              <a:t>Bubbleparse</a:t>
            </a:r>
            <a:r>
              <a:rPr lang="en-US" baseline="0" dirty="0" smtClean="0"/>
              <a:t> just got lost here. The ideal result would be to break those knots into their component parts.  So we implemented a system, called 2k+2 that separates these out by carefully walking and enumerating particularly sized and </a:t>
            </a:r>
            <a:r>
              <a:rPr lang="en-US" baseline="0" dirty="0" err="1" smtClean="0"/>
              <a:t>characterised</a:t>
            </a:r>
            <a:r>
              <a:rPr lang="en-US" baseline="0" dirty="0" smtClean="0"/>
              <a:t> graph structures..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25</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looked at the complex regions, those parts of the graph with many branching nodes in. 2k+2 found many SNPs in this regions that were also highly accurate SNPs  (mean of 85%)  across the whole genome.</a:t>
            </a:r>
          </a:p>
          <a:p>
            <a:endParaRPr lang="en-US" baseline="0" dirty="0" smtClean="0"/>
          </a:p>
          <a:p>
            <a:r>
              <a:rPr lang="en-US" baseline="0" dirty="0" smtClean="0"/>
              <a:t>Together these programs provide a powerful platform to find SNPs in situations where you lack a reference 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26</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from the sequence or assembly.  And to do this we take advantage of the fact that in forward genetic screens,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just</a:t>
            </a:r>
            <a:r>
              <a:rPr lang="en-US" baseline="0" dirty="0" smtClean="0"/>
              <a:t> </a:t>
            </a:r>
            <a:r>
              <a:rPr lang="en-US" dirty="0" smtClean="0"/>
              <a:t>reads, then the random order means that the distribution is smoothed out. We can put</a:t>
            </a:r>
            <a:r>
              <a:rPr lang="en-US" baseline="0" dirty="0" smtClean="0"/>
              <a:t> the peak back by reordering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a:t>
            </a:r>
          </a:p>
          <a:p>
            <a:endParaRPr lang="en-US" baseline="0" dirty="0" smtClean="0"/>
          </a:p>
          <a:p>
            <a:r>
              <a:rPr lang="en-US" baseline="0" dirty="0" smtClean="0"/>
              <a:t>Together the SNP finding and causative mutation finding software are a great package for working with important and possibly disease resistance causing variation in species without taking a traditional genomics path.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err="1" smtClean="0"/>
              <a:t>bioinformaticians</a:t>
            </a:r>
            <a:r>
              <a:rPr lang="en-US" dirty="0" smtClean="0"/>
              <a:t> we</a:t>
            </a:r>
            <a:r>
              <a:rPr lang="en-US" baseline="0" dirty="0" smtClean="0"/>
              <a:t> like to think we’re craftsmen as well,. Its important to us to make high-quality open-source software, we regularly package our internal tools for the bioinformatics user and these have had a significant reception, receiving over 35000 downloads in total to date.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29</a:t>
            </a:fld>
            <a:endParaRPr lang="en-US"/>
          </a:p>
        </p:txBody>
      </p:sp>
    </p:spTree>
    <p:extLst>
      <p:ext uri="{BB962C8B-B14F-4D97-AF65-F5344CB8AC3E}">
        <p14:creationId xmlns:p14="http://schemas.microsoft.com/office/powerpoint/2010/main" val="529990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a:t>
            </a:r>
            <a:r>
              <a:rPr lang="en-US" baseline="0" dirty="0" err="1" smtClean="0"/>
              <a:t>Im</a:t>
            </a:r>
            <a:r>
              <a:rPr lang="en-US" baseline="0" dirty="0" smtClean="0"/>
              <a:t> not this sort of </a:t>
            </a:r>
            <a:r>
              <a:rPr lang="en-US" baseline="0" dirty="0" smtClean="0"/>
              <a:t>Englishman</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139683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philosophy</a:t>
            </a:r>
            <a:r>
              <a:rPr lang="en-US" baseline="0" dirty="0" smtClean="0"/>
              <a:t> extends to tools we produce for our bench based colleagues. These two examples, </a:t>
            </a:r>
            <a:r>
              <a:rPr lang="en-US" baseline="0" dirty="0" err="1" smtClean="0"/>
              <a:t>CandiSNP</a:t>
            </a:r>
            <a:r>
              <a:rPr lang="en-US" baseline="0" dirty="0" smtClean="0"/>
              <a:t> and </a:t>
            </a:r>
            <a:r>
              <a:rPr lang="en-US" baseline="0" dirty="0" err="1" smtClean="0"/>
              <a:t>SugarNet</a:t>
            </a:r>
            <a:r>
              <a:rPr lang="en-US" baseline="0" dirty="0" smtClean="0"/>
              <a:t> are tools for identifying causative mutations WITH a reference genome and predicting gene regulatory networks from expression data respectively – two quite involved bioinformatics pipelines turned into accessible tools.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30</a:t>
            </a:fld>
            <a:endParaRPr lang="en-US"/>
          </a:p>
        </p:txBody>
      </p:sp>
    </p:spTree>
    <p:extLst>
      <p:ext uri="{BB962C8B-B14F-4D97-AF65-F5344CB8AC3E}">
        <p14:creationId xmlns:p14="http://schemas.microsoft.com/office/powerpoint/2010/main" val="3367325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projects we’ve got going on in my group that I wanted to tell you about. We</a:t>
            </a:r>
            <a:r>
              <a:rPr lang="fr-FR" dirty="0" smtClean="0"/>
              <a:t>’</a:t>
            </a:r>
            <a:r>
              <a:rPr lang="en-US" dirty="0" err="1" smtClean="0"/>
              <a:t>ve</a:t>
            </a:r>
            <a:r>
              <a:rPr lang="en-US" baseline="0" dirty="0" smtClean="0"/>
              <a:t> seen that we don’t need to feel restricted by the way we play science to get projects launched, we can make much better use of the people and expertise around us. We’ve also shown that with a bit of smart thinking we can get around the canonical ways of doing genomics.</a:t>
            </a:r>
          </a:p>
          <a:p>
            <a:endParaRPr lang="en-US" baseline="0" dirty="0" smtClean="0"/>
          </a:p>
          <a:p>
            <a:r>
              <a:rPr lang="en-US" baseline="0" dirty="0" smtClean="0"/>
              <a:t>Together these attitudes and approaches are going to help us germinate and grow our work even better.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31</a:t>
            </a:fld>
            <a:endParaRPr lang="en-US"/>
          </a:p>
        </p:txBody>
      </p:sp>
    </p:spTree>
    <p:extLst>
      <p:ext uri="{BB962C8B-B14F-4D97-AF65-F5344CB8AC3E}">
        <p14:creationId xmlns:p14="http://schemas.microsoft.com/office/powerpoint/2010/main" val="3949076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32</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33</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34</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35</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36</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other things going on in my group, not least we’ve been working on reaching wider, non-specialist groups.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37</a:t>
            </a:fld>
            <a:endParaRPr lang="en-US"/>
          </a:p>
        </p:txBody>
      </p:sp>
    </p:spTree>
    <p:extLst>
      <p:ext uri="{BB962C8B-B14F-4D97-AF65-F5344CB8AC3E}">
        <p14:creationId xmlns:p14="http://schemas.microsoft.com/office/powerpoint/2010/main" val="1171733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much more</a:t>
            </a:r>
            <a:r>
              <a:rPr lang="en-US" baseline="0" dirty="0" smtClean="0"/>
              <a:t> this sort of </a:t>
            </a:r>
            <a:r>
              <a:rPr lang="en-US" baseline="0" dirty="0" err="1" smtClean="0"/>
              <a:t>englishman</a:t>
            </a:r>
            <a:r>
              <a:rPr lang="en-US" baseline="0" dirty="0" smtClean="0"/>
              <a:t>. </a:t>
            </a:r>
            <a:r>
              <a:rPr lang="en-US" baseline="0" dirty="0" err="1" smtClean="0"/>
              <a:t>Im</a:t>
            </a:r>
            <a:r>
              <a:rPr lang="en-US" baseline="0" dirty="0" smtClean="0"/>
              <a:t> from the North of England, </a:t>
            </a:r>
            <a:r>
              <a:rPr lang="en-US" baseline="0" dirty="0" err="1" smtClean="0"/>
              <a:t>Im</a:t>
            </a:r>
            <a:r>
              <a:rPr lang="en-US" baseline="0" dirty="0" smtClean="0"/>
              <a:t> from Manchester, in fact. And we aren’t the stereotypical sort of Brit.</a:t>
            </a:r>
            <a:endParaRPr lang="en-US" dirty="0"/>
          </a:p>
        </p:txBody>
      </p:sp>
      <p:sp>
        <p:nvSpPr>
          <p:cNvPr id="4" name="Slide Number Placeholder 3"/>
          <p:cNvSpPr>
            <a:spLocks noGrp="1"/>
          </p:cNvSpPr>
          <p:nvPr>
            <p:ph type="sldNum" sz="quarter" idx="10"/>
          </p:nvPr>
        </p:nvSpPr>
        <p:spPr/>
        <p:txBody>
          <a:bodyPr/>
          <a:lstStyle/>
          <a:p>
            <a:fld id="{4B3CAC5F-C3AB-7E44-81CD-8D9D5E63D966}" type="slidenum">
              <a:rPr lang="en-US" smtClean="0"/>
              <a:t>4</a:t>
            </a:fld>
            <a:endParaRPr lang="en-US"/>
          </a:p>
        </p:txBody>
      </p:sp>
    </p:spTree>
    <p:extLst>
      <p:ext uri="{BB962C8B-B14F-4D97-AF65-F5344CB8AC3E}">
        <p14:creationId xmlns:p14="http://schemas.microsoft.com/office/powerpoint/2010/main" val="200061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Im</a:t>
            </a:r>
            <a:r>
              <a:rPr lang="en-US" baseline="0" dirty="0" smtClean="0"/>
              <a:t> also a </a:t>
            </a:r>
            <a:r>
              <a:rPr lang="en-US" baseline="0" dirty="0" err="1" smtClean="0"/>
              <a:t>bioinformatician</a:t>
            </a:r>
            <a:r>
              <a:rPr lang="en-US" baseline="0" dirty="0" smtClean="0"/>
              <a:t> which means </a:t>
            </a:r>
            <a:r>
              <a:rPr lang="en-US" baseline="0" dirty="0" err="1" smtClean="0"/>
              <a:t>Im</a:t>
            </a:r>
            <a:r>
              <a:rPr lang="en-US" baseline="0" dirty="0" smtClean="0"/>
              <a:t> a biologist with super powers.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5</a:t>
            </a:fld>
            <a:endParaRPr lang="en-US"/>
          </a:p>
        </p:txBody>
      </p:sp>
    </p:spTree>
    <p:extLst>
      <p:ext uri="{BB962C8B-B14F-4D97-AF65-F5344CB8AC3E}">
        <p14:creationId xmlns:p14="http://schemas.microsoft.com/office/powerpoint/2010/main" val="76047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at the Sainsbury Lab,</a:t>
            </a:r>
            <a:r>
              <a:rPr lang="en-US" baseline="0" dirty="0" smtClean="0"/>
              <a:t> which is in Norwich in the East of England, and we study plant microbe interactions. In particular pathogen interactions. And we work on basic and translational research in this field.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6</a:t>
            </a:fld>
            <a:endParaRPr lang="en-US"/>
          </a:p>
        </p:txBody>
      </p:sp>
    </p:spTree>
    <p:extLst>
      <p:ext uri="{BB962C8B-B14F-4D97-AF65-F5344CB8AC3E}">
        <p14:creationId xmlns:p14="http://schemas.microsoft.com/office/powerpoint/2010/main" val="3944696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MY groups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9</a:t>
            </a:fld>
            <a:endParaRPr lang="en-US"/>
          </a:p>
        </p:txBody>
      </p:sp>
    </p:spTree>
    <p:extLst>
      <p:ext uri="{BB962C8B-B14F-4D97-AF65-F5344CB8AC3E}">
        <p14:creationId xmlns:p14="http://schemas.microsoft.com/office/powerpoint/2010/main" val="325805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04/02/15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04/02/15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04/02/15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04/02/15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04/02/15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04/02/15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04/02/15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tiff"/></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emf"/></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4.gif"/></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3.jp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hyperlink" Target="http://www.fera.defra.gov.uk/" TargetMode="External"/><Relationship Id="rId8" Type="http://schemas.openxmlformats.org/officeDocument/2006/relationships/image" Target="../media/image68.gif"/><Relationship Id="rId9"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3.jpg"/><Relationship Id="rId8"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llo_my_name_is_sticker_by_trexwe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927464" y="2638404"/>
            <a:ext cx="5160788" cy="3046988"/>
          </a:xfrm>
          <a:prstGeom prst="rect">
            <a:avLst/>
          </a:prstGeom>
          <a:noFill/>
        </p:spPr>
        <p:txBody>
          <a:bodyPr wrap="none" rtlCol="0">
            <a:spAutoFit/>
          </a:bodyPr>
          <a:lstStyle/>
          <a:p>
            <a:pPr algn="ctr"/>
            <a:r>
              <a:rPr lang="en-US" sz="9600" dirty="0" smtClean="0">
                <a:latin typeface="Comic Sans MS"/>
                <a:cs typeface="Comic Sans MS"/>
              </a:rPr>
              <a:t>Dan </a:t>
            </a:r>
          </a:p>
          <a:p>
            <a:pPr algn="ctr"/>
            <a:r>
              <a:rPr lang="en-US" sz="9600" dirty="0" smtClean="0">
                <a:latin typeface="Comic Sans MS"/>
                <a:cs typeface="Comic Sans MS"/>
              </a:rPr>
              <a:t>MacLean</a:t>
            </a:r>
            <a:endParaRPr lang="en-US" sz="9600" dirty="0">
              <a:latin typeface="Comic Sans MS"/>
              <a:cs typeface="Comic Sans MS"/>
            </a:endParaRPr>
          </a:p>
        </p:txBody>
      </p:sp>
    </p:spTree>
    <p:extLst>
      <p:ext uri="{BB962C8B-B14F-4D97-AF65-F5344CB8AC3E}">
        <p14:creationId xmlns:p14="http://schemas.microsoft.com/office/powerpoint/2010/main" val="40271861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9744694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Citizen Science</a:t>
            </a:r>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2537"/>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621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113062-New-Country-Roses-Pink-Vintage-Cup-&amp;-Saucer-Boxed_652383739376-c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93" y="0"/>
            <a:ext cx="6858000" cy="6858000"/>
          </a:xfrm>
          <a:prstGeom prst="rect">
            <a:avLst/>
          </a:prstGeom>
        </p:spPr>
      </p:pic>
    </p:spTree>
    <p:extLst>
      <p:ext uri="{BB962C8B-B14F-4D97-AF65-F5344CB8AC3E}">
        <p14:creationId xmlns:p14="http://schemas.microsoft.com/office/powerpoint/2010/main" val="354082886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4009332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
        <p:nvSpPr>
          <p:cNvPr id="45" name="TextBox 44"/>
          <p:cNvSpPr txBox="1"/>
          <p:nvPr/>
        </p:nvSpPr>
        <p:spPr>
          <a:xfrm>
            <a:off x="0" y="6508450"/>
            <a:ext cx="4122975" cy="338554"/>
          </a:xfrm>
          <a:prstGeom prst="rect">
            <a:avLst/>
          </a:prstGeom>
          <a:noFill/>
        </p:spPr>
        <p:txBody>
          <a:bodyPr wrap="square" rtlCol="0">
            <a:spAutoFit/>
          </a:bodyPr>
          <a:lstStyle/>
          <a:p>
            <a:r>
              <a:rPr lang="en-US" sz="1600" i="1" dirty="0" err="1" smtClean="0">
                <a:latin typeface="Lucida Sans"/>
                <a:cs typeface="Lucida Sans"/>
              </a:rPr>
              <a:t>Pilar</a:t>
            </a:r>
            <a:r>
              <a:rPr lang="en-US" sz="1600" i="1" dirty="0" smtClean="0">
                <a:latin typeface="Lucida Sans"/>
                <a:cs typeface="Lucida Sans"/>
              </a:rPr>
              <a:t> </a:t>
            </a:r>
            <a:r>
              <a:rPr lang="en-US" sz="1600" i="1" dirty="0" err="1" smtClean="0">
                <a:latin typeface="Lucida Sans"/>
                <a:cs typeface="Lucida Sans"/>
              </a:rPr>
              <a:t>Corredor</a:t>
            </a:r>
            <a:r>
              <a:rPr lang="en-US" sz="1600" i="1" dirty="0" smtClean="0">
                <a:latin typeface="Lucida Sans"/>
                <a:cs typeface="Lucida Sans"/>
              </a:rPr>
              <a:t>-Moreno and Ed </a:t>
            </a:r>
            <a:r>
              <a:rPr lang="en-US" sz="1600" i="1" dirty="0" err="1" smtClean="0">
                <a:latin typeface="Lucida Sans"/>
                <a:cs typeface="Lucida Sans"/>
              </a:rPr>
              <a:t>Chalstrey</a:t>
            </a:r>
            <a:endParaRPr lang="en-US" sz="1600" i="1" dirty="0">
              <a:latin typeface="Lucida Sans"/>
              <a:cs typeface="Lucida Sans"/>
            </a:endParaRPr>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te_fontana_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 y="357540"/>
            <a:ext cx="9156087" cy="6226139"/>
          </a:xfrm>
          <a:prstGeom prst="rect">
            <a:avLst/>
          </a:prstGeom>
        </p:spPr>
      </p:pic>
    </p:spTree>
    <p:extLst>
      <p:ext uri="{BB962C8B-B14F-4D97-AF65-F5344CB8AC3E}">
        <p14:creationId xmlns:p14="http://schemas.microsoft.com/office/powerpoint/2010/main" val="311717306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4"/>
          <a:srcRect r="9861"/>
          <a:stretch/>
        </p:blipFill>
        <p:spPr>
          <a:xfrm>
            <a:off x="114301" y="1219200"/>
            <a:ext cx="4689613" cy="1892300"/>
          </a:xfrm>
          <a:prstGeom prst="rect">
            <a:avLst/>
          </a:prstGeom>
        </p:spPr>
      </p:pic>
      <p:pic>
        <p:nvPicPr>
          <p:cNvPr id="6" name="Picture 5"/>
          <p:cNvPicPr>
            <a:picLocks noChangeAspect="1"/>
          </p:cNvPicPr>
          <p:nvPr/>
        </p:nvPicPr>
        <p:blipFill>
          <a:blip r:embed="rId5"/>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Sweetening bioinformatics</a:t>
            </a:r>
            <a:endParaRPr lang="en-US" dirty="0">
              <a:latin typeface="Helvetica"/>
              <a:cs typeface="Helvetica"/>
            </a:endParaRPr>
          </a:p>
        </p:txBody>
      </p:sp>
      <p:sp>
        <p:nvSpPr>
          <p:cNvPr id="8" name="TextBox 7"/>
          <p:cNvSpPr txBox="1"/>
          <p:nvPr/>
        </p:nvSpPr>
        <p:spPr>
          <a:xfrm>
            <a:off x="0" y="6508450"/>
            <a:ext cx="4122975" cy="338554"/>
          </a:xfrm>
          <a:prstGeom prst="rect">
            <a:avLst/>
          </a:prstGeom>
          <a:noFill/>
        </p:spPr>
        <p:txBody>
          <a:bodyPr wrap="square" rtlCol="0">
            <a:spAutoFit/>
          </a:bodyPr>
          <a:lstStyle/>
          <a:p>
            <a:r>
              <a:rPr lang="en-US" sz="1600" i="1" dirty="0" err="1" smtClean="0">
                <a:latin typeface="Lucida Sans"/>
                <a:cs typeface="Lucida Sans"/>
              </a:rPr>
              <a:t>Etherington</a:t>
            </a:r>
            <a:r>
              <a:rPr lang="en-US" sz="1600" i="1" dirty="0" smtClean="0">
                <a:latin typeface="Lucida Sans"/>
                <a:cs typeface="Lucida Sans"/>
              </a:rPr>
              <a:t>, Monaghan et al 2014 </a:t>
            </a:r>
            <a:endParaRPr lang="en-US" sz="1600" i="1" dirty="0">
              <a:latin typeface="Lucida Sans"/>
              <a:cs typeface="Lucida Sans"/>
            </a:endParaRPr>
          </a:p>
        </p:txBody>
      </p:sp>
    </p:spTree>
    <p:extLst>
      <p:ext uri="{BB962C8B-B14F-4D97-AF65-F5344CB8AC3E}">
        <p14:creationId xmlns:p14="http://schemas.microsoft.com/office/powerpoint/2010/main" val="16358166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rminating_seed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139700"/>
            <a:ext cx="9144000" cy="1320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latin typeface="Helvetica"/>
                <a:cs typeface="Helvetica"/>
              </a:rPr>
              <a:t>From small beginnings…</a:t>
            </a:r>
          </a:p>
          <a:p>
            <a:pPr algn="ctr"/>
            <a:r>
              <a:rPr lang="en-US" sz="4800" dirty="0" smtClean="0">
                <a:latin typeface="Helvetica"/>
                <a:cs typeface="Helvetica"/>
              </a:rPr>
              <a:t>Genomics projects can be grown</a:t>
            </a:r>
          </a:p>
        </p:txBody>
      </p:sp>
    </p:spTree>
    <p:extLst>
      <p:ext uri="{BB962C8B-B14F-4D97-AF65-F5344CB8AC3E}">
        <p14:creationId xmlns:p14="http://schemas.microsoft.com/office/powerpoint/2010/main" val="299297661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32230" y="748722"/>
            <a:ext cx="3062269" cy="6247864"/>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err="1">
                <a:latin typeface="Delicious-Roman"/>
                <a:cs typeface="Delicious-Roman"/>
              </a:rPr>
              <a:t>Pilar</a:t>
            </a:r>
            <a:r>
              <a:rPr lang="en-US" sz="2000" dirty="0">
                <a:latin typeface="Delicious-Roman"/>
                <a:cs typeface="Delicious-Roman"/>
              </a:rPr>
              <a:t> </a:t>
            </a:r>
            <a:r>
              <a:rPr lang="en-US" sz="2000" dirty="0" err="1">
                <a:latin typeface="Delicious-Roman"/>
                <a:cs typeface="Delicious-Roman"/>
              </a:rPr>
              <a:t>Corredor</a:t>
            </a:r>
            <a:r>
              <a:rPr lang="en-US" sz="2000" dirty="0">
                <a:latin typeface="Delicious-Roman"/>
                <a:cs typeface="Delicious-Roman"/>
              </a:rPr>
              <a:t>-Moreno</a:t>
            </a: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smtClean="0">
                <a:latin typeface="Delicious-Roman"/>
                <a:cs typeface="Delicious-Roman"/>
              </a:rPr>
              <a:t>Graham </a:t>
            </a:r>
            <a:r>
              <a:rPr lang="en-US" sz="2000" dirty="0" err="1">
                <a:latin typeface="Delicious-Roman"/>
                <a:cs typeface="Delicious-Roman"/>
              </a:rPr>
              <a:t>Etherington</a:t>
            </a:r>
            <a:endParaRPr lang="en-US" sz="2000" dirty="0">
              <a:latin typeface="Delicious-Roman"/>
              <a:cs typeface="Delicious-Roman"/>
            </a:endParaRPr>
          </a:p>
          <a:p>
            <a:r>
              <a:rPr lang="en-US" sz="2000" dirty="0" smtClean="0">
                <a:latin typeface="Delicious-Roman"/>
                <a:cs typeface="Delicious-Roman"/>
              </a:rPr>
              <a:t>Ed </a:t>
            </a:r>
            <a:r>
              <a:rPr lang="en-US" sz="2000" dirty="0" err="1" smtClean="0">
                <a:latin typeface="Delicious-Roman"/>
                <a:cs typeface="Delicious-Roman"/>
              </a:rPr>
              <a:t>Chalstrey</a:t>
            </a:r>
            <a:endParaRPr lang="en-US" sz="2000" dirty="0" smtClean="0">
              <a:latin typeface="Delicious-Roman"/>
              <a:cs typeface="Delicious-Roman"/>
            </a:endParaRPr>
          </a:p>
          <a:p>
            <a:r>
              <a:rPr lang="en-US" sz="2000" dirty="0" err="1">
                <a:latin typeface="Delicious-Roman"/>
                <a:cs typeface="Delicious-Roman"/>
              </a:rPr>
              <a:t>Reda</a:t>
            </a:r>
            <a:r>
              <a:rPr lang="en-US" sz="2000" dirty="0">
                <a:latin typeface="Delicious-Roman"/>
                <a:cs typeface="Delicious-Roman"/>
              </a:rPr>
              <a:t> </a:t>
            </a:r>
            <a:r>
              <a:rPr lang="en-US" sz="2000" dirty="0" err="1">
                <a:latin typeface="Delicious-Roman"/>
                <a:cs typeface="Delicious-Roman"/>
              </a:rPr>
              <a:t>Younsi</a:t>
            </a:r>
            <a:endParaRPr lang="en-US" sz="2000" dirty="0">
              <a:latin typeface="Delicious-Roman"/>
              <a:cs typeface="Delicious-Roman"/>
            </a:endParaRPr>
          </a:p>
          <a:p>
            <a:r>
              <a:rPr lang="en-US" sz="2000" dirty="0">
                <a:latin typeface="Delicious-Roman"/>
                <a:cs typeface="Delicious-Roman"/>
              </a:rPr>
              <a:t>Thomas Down</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a:latin typeface="Delicious-Roman"/>
              <a:cs typeface="Delicious-Roman"/>
            </a:endParaRPr>
          </a:p>
          <a:p>
            <a:r>
              <a:rPr lang="en-US" sz="2000" dirty="0" smtClean="0">
                <a:latin typeface="Delicious-Roman"/>
                <a:cs typeface="Delicious-Roman"/>
              </a:rPr>
              <a:t>Cyril </a:t>
            </a:r>
            <a:r>
              <a:rPr lang="en-US" sz="2000" dirty="0" err="1" smtClean="0">
                <a:latin typeface="Delicious-Roman"/>
                <a:cs typeface="Delicious-Roman"/>
              </a:rPr>
              <a:t>Zipfel</a:t>
            </a:r>
            <a:endParaRPr lang="en-US" sz="2000" dirty="0" smtClean="0">
              <a:latin typeface="Delicious-Roman"/>
              <a:cs typeface="Delicious-Roman"/>
            </a:endParaRPr>
          </a:p>
          <a:p>
            <a:r>
              <a:rPr lang="en-US" sz="2000" dirty="0" smtClean="0">
                <a:latin typeface="Delicious-Roman"/>
                <a:cs typeface="Delicious-Roman"/>
              </a:rPr>
              <a:t>Jacqueline Monaghan</a:t>
            </a:r>
          </a:p>
          <a:p>
            <a:r>
              <a:rPr lang="en-US" sz="2000" dirty="0" smtClean="0">
                <a:latin typeface="Delicious-Roman"/>
                <a:cs typeface="Delicious-Roman"/>
              </a:rPr>
              <a:t>Rosa Lozano-Duran</a:t>
            </a:r>
          </a:p>
          <a:p>
            <a:endParaRPr lang="en-US" sz="2000" dirty="0" smtClean="0">
              <a:latin typeface="Delicious-Roman"/>
              <a:cs typeface="Delicious-Roman"/>
            </a:endParaRP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3421637"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r>
              <a:rPr lang="en-US" sz="2000" dirty="0" smtClean="0">
                <a:latin typeface="Delicious-Roman"/>
                <a:cs typeface="Delicious-Roman"/>
              </a:rPr>
              <a:t>Richard Leggett</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6" name="Picture 5"/>
          <p:cNvPicPr>
            <a:picLocks noChangeAspect="1"/>
          </p:cNvPicPr>
          <p:nvPr/>
        </p:nvPicPr>
        <p:blipFill rotWithShape="1">
          <a:blip r:embed="rId3"/>
          <a:srcRect b="15741"/>
          <a:stretch/>
        </p:blipFill>
        <p:spPr>
          <a:xfrm>
            <a:off x="90796" y="622300"/>
            <a:ext cx="3770837" cy="4864101"/>
          </a:xfrm>
          <a:prstGeom prst="rect">
            <a:avLst/>
          </a:prstGeom>
        </p:spPr>
      </p:pic>
      <p:pic>
        <p:nvPicPr>
          <p:cNvPr id="3" name="Picture 2"/>
          <p:cNvPicPr>
            <a:picLocks noChangeAspect="1"/>
          </p:cNvPicPr>
          <p:nvPr/>
        </p:nvPicPr>
        <p:blipFill>
          <a:blip r:embed="rId4"/>
          <a:stretch>
            <a:fillRect/>
          </a:stretch>
        </p:blipFill>
        <p:spPr>
          <a:xfrm>
            <a:off x="215189" y="5346700"/>
            <a:ext cx="1320800" cy="1320800"/>
          </a:xfrm>
          <a:prstGeom prst="rect">
            <a:avLst/>
          </a:prstGeom>
        </p:spPr>
      </p:pic>
      <p:pic>
        <p:nvPicPr>
          <p:cNvPr id="5" name="Picture 4" descr="SummerSchoolFlyer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7756" y="749300"/>
            <a:ext cx="4077472" cy="5765800"/>
          </a:xfrm>
          <a:prstGeom prst="rect">
            <a:avLst/>
          </a:prstGeom>
        </p:spPr>
      </p:pic>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Multidisciplinary approaches</a:t>
            </a:r>
            <a:endParaRPr lang="en-US" sz="3200" dirty="0">
              <a:latin typeface="Helvetica"/>
              <a:cs typeface="Helvetica"/>
            </a:endParaRPr>
          </a:p>
        </p:txBody>
      </p:sp>
      <p:pic>
        <p:nvPicPr>
          <p:cNvPr id="3"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2475124"/>
            <a:ext cx="6709848" cy="417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1296466"/>
            <a:ext cx="3212960" cy="117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1136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20900" y="0"/>
            <a:ext cx="4891787" cy="6858000"/>
          </a:xfrm>
          <a:prstGeom prst="rect">
            <a:avLst/>
          </a:prstGeom>
        </p:spPr>
      </p:pic>
    </p:spTree>
    <p:extLst>
      <p:ext uri="{BB962C8B-B14F-4D97-AF65-F5344CB8AC3E}">
        <p14:creationId xmlns:p14="http://schemas.microsoft.com/office/powerpoint/2010/main" val="36768010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2626631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SL_twtt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01" y="690710"/>
            <a:ext cx="5470300" cy="5470300"/>
          </a:xfrm>
          <a:prstGeom prst="rect">
            <a:avLst/>
          </a:prstGeom>
        </p:spPr>
      </p:pic>
    </p:spTree>
    <p:extLst>
      <p:ext uri="{BB962C8B-B14F-4D97-AF65-F5344CB8AC3E}">
        <p14:creationId xmlns:p14="http://schemas.microsoft.com/office/powerpoint/2010/main" val="35327163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
        <p:nvSpPr>
          <p:cNvPr id="4" name="Rectangle 3"/>
          <p:cNvSpPr/>
          <p:nvPr/>
        </p:nvSpPr>
        <p:spPr>
          <a:xfrm>
            <a:off x="3722" y="5715000"/>
            <a:ext cx="9144000" cy="11303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latin typeface="Helvetica"/>
                <a:cs typeface="Helvetica"/>
              </a:rPr>
              <a:t>@</a:t>
            </a:r>
            <a:r>
              <a:rPr lang="en-US" dirty="0" err="1" smtClean="0">
                <a:latin typeface="Helvetica"/>
                <a:cs typeface="Helvetica"/>
              </a:rPr>
              <a:t>danmaclean</a:t>
            </a:r>
            <a:endParaRPr lang="en-US" dirty="0" smtClean="0">
              <a:latin typeface="Helvetica"/>
              <a:cs typeface="Helvetica"/>
            </a:endParaRPr>
          </a:p>
          <a:p>
            <a:pPr algn="r"/>
            <a:r>
              <a:rPr lang="en-US" dirty="0" smtClean="0">
                <a:latin typeface="Helvetica"/>
                <a:cs typeface="Helvetica"/>
              </a:rPr>
              <a:t>dan.maclean@tsl.ac.uk</a:t>
            </a:r>
          </a:p>
          <a:p>
            <a:pPr algn="r"/>
            <a:r>
              <a:rPr lang="en-US" dirty="0" smtClean="0">
                <a:latin typeface="Helvetica"/>
                <a:cs typeface="Helvetica"/>
              </a:rPr>
              <a:t>http://</a:t>
            </a:r>
            <a:r>
              <a:rPr lang="en-US" dirty="0" err="1" smtClean="0">
                <a:latin typeface="Helvetica"/>
                <a:cs typeface="Helvetica"/>
              </a:rPr>
              <a:t>danmaclean.info</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21545</TotalTime>
  <Words>2912</Words>
  <Application>Microsoft Macintosh PowerPoint</Application>
  <PresentationFormat>On-screen Show (4:3)</PresentationFormat>
  <Paragraphs>306</Paragraphs>
  <Slides>37</Slides>
  <Notes>37</Notes>
  <HiddenSlides>1</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334</cp:revision>
  <dcterms:created xsi:type="dcterms:W3CDTF">2011-04-12T19:11:26Z</dcterms:created>
  <dcterms:modified xsi:type="dcterms:W3CDTF">2015-02-05T04:05:33Z</dcterms:modified>
</cp:coreProperties>
</file>